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0" r:id="rId3"/>
    <p:sldId id="262" r:id="rId4"/>
    <p:sldId id="261" r:id="rId5"/>
    <p:sldId id="257" r:id="rId6"/>
    <p:sldId id="258" r:id="rId7"/>
    <p:sldId id="268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69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A2D3C-9F48-44D7-9DEC-E356DC3FF6BB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5AC44-1214-44CE-8E36-15485A67028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6328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5AC44-1214-44CE-8E36-15485A67028B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3172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0FEA115-259B-4C57-830B-477859C72C16}" type="datetimeFigureOut">
              <a:rPr lang="en-PH" smtClean="0"/>
              <a:t>2/14/2016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3654869-8AF8-4063-BFDF-18140013DF78}" type="slidenum">
              <a:rPr lang="en-PH" smtClean="0"/>
              <a:t>‹#›</a:t>
            </a:fld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65375"/>
          </a:xfrm>
        </p:spPr>
        <p:txBody>
          <a:bodyPr/>
          <a:lstStyle/>
          <a:p>
            <a:r>
              <a:rPr lang="en-PH" dirty="0" smtClean="0"/>
              <a:t>Using Direct And Indirect Discourse 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9230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81000"/>
            <a:ext cx="5562600" cy="44545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029200"/>
            <a:ext cx="8229600" cy="125272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The ballet dancer expressed that it was her best </a:t>
            </a:r>
            <a:r>
              <a:rPr lang="en-US" sz="3200" dirty="0" smtClean="0">
                <a:solidFill>
                  <a:srgbClr val="FF0000"/>
                </a:solidFill>
              </a:rPr>
              <a:t>performance.</a:t>
            </a:r>
            <a:endParaRPr lang="en-PH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54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09600"/>
            <a:ext cx="6113220" cy="3810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48072"/>
            <a:ext cx="8229600" cy="1252728"/>
          </a:xfrm>
        </p:spPr>
        <p:txBody>
          <a:bodyPr>
            <a:noAutofit/>
          </a:bodyPr>
          <a:lstStyle/>
          <a:p>
            <a:pPr lvl="0"/>
            <a:r>
              <a:rPr lang="en-US" sz="3200" dirty="0">
                <a:solidFill>
                  <a:srgbClr val="FF0000"/>
                </a:solidFill>
              </a:rPr>
              <a:t>	The conductor directed the singers to sing softer.</a:t>
            </a:r>
            <a:r>
              <a:rPr lang="en-PH" sz="3200" dirty="0">
                <a:solidFill>
                  <a:srgbClr val="FF0000"/>
                </a:solidFill>
              </a:rPr>
              <a:t/>
            </a:r>
            <a:br>
              <a:rPr lang="en-PH" sz="3200" dirty="0">
                <a:solidFill>
                  <a:srgbClr val="FF0000"/>
                </a:solidFill>
              </a:rPr>
            </a:br>
            <a:endParaRPr lang="en-PH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0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3809999" cy="5715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209800"/>
            <a:ext cx="3886200" cy="2438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The athlete sighed that he was tired.</a:t>
            </a:r>
            <a:r>
              <a:rPr lang="en-PH" dirty="0">
                <a:solidFill>
                  <a:srgbClr val="FF0000"/>
                </a:solidFill>
              </a:rPr>
              <a:t/>
            </a:r>
            <a:br>
              <a:rPr lang="en-PH" dirty="0">
                <a:solidFill>
                  <a:srgbClr val="FF0000"/>
                </a:solidFill>
              </a:rPr>
            </a:br>
            <a:endParaRPr lang="en-P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9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066800"/>
            <a:ext cx="7408333" cy="5059363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200" dirty="0"/>
              <a:t>The police officer signaled, “Stop, Mr. Driver!”</a:t>
            </a:r>
            <a:endParaRPr lang="en-PH" sz="32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200" dirty="0"/>
              <a:t>The referee shouted, “Foul!    Ricky!  ”</a:t>
            </a:r>
            <a:endParaRPr lang="en-PH" sz="32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200" dirty="0"/>
              <a:t>The athlete sighed, “I’m very tired!”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200" dirty="0" smtClean="0"/>
              <a:t>The </a:t>
            </a:r>
            <a:r>
              <a:rPr lang="en-US" sz="3200" dirty="0"/>
              <a:t>conductor directed the singers, “Sing softer!”</a:t>
            </a:r>
            <a:endParaRPr lang="en-PH" sz="32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200" dirty="0"/>
              <a:t>The ballet dancer expressed, “This is my best performance!”</a:t>
            </a:r>
            <a:endParaRPr lang="en-PH" sz="3200" dirty="0"/>
          </a:p>
          <a:p>
            <a:endParaRPr lang="en-PH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805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914400"/>
            <a:ext cx="7408333" cy="5211763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600" dirty="0"/>
              <a:t>The police officer signaled that Mr. Driver had to stop.</a:t>
            </a:r>
            <a:endParaRPr lang="en-PH" sz="36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600" dirty="0"/>
              <a:t>The referee shouted that Ricky was foul.</a:t>
            </a:r>
            <a:endParaRPr lang="en-PH" sz="36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600" dirty="0"/>
              <a:t>The athlete sighed that he was tired.</a:t>
            </a:r>
            <a:endParaRPr lang="en-PH" sz="36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600" dirty="0"/>
              <a:t>The conductor directed the singers to sing softer.</a:t>
            </a:r>
            <a:endParaRPr lang="en-PH" sz="36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3600" dirty="0"/>
              <a:t>The ballet dancer expressed that it was her best performance.</a:t>
            </a:r>
            <a:endParaRPr lang="en-PH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586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522436"/>
              </p:ext>
            </p:extLst>
          </p:nvPr>
        </p:nvGraphicFramePr>
        <p:xfrm>
          <a:off x="533397" y="533400"/>
          <a:ext cx="8077202" cy="59435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38601"/>
                <a:gridCol w="4038601"/>
              </a:tblGrid>
              <a:tr h="4443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Given Statements</a:t>
                      </a:r>
                      <a:endParaRPr lang="en-PH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Expected Answers</a:t>
                      </a:r>
                      <a:endParaRPr lang="en-PH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7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Direct Discourse/Speech</a:t>
                      </a:r>
                      <a:endParaRPr lang="en-PH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Indirect Discourse/Speech</a:t>
                      </a:r>
                      <a:endParaRPr lang="en-PH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653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PH" sz="1800" dirty="0">
                        <a:effectLst/>
                      </a:endParaRPr>
                    </a:p>
                    <a:p>
                      <a:pPr marL="228600" marR="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A. 	Given Messages</a:t>
                      </a:r>
                      <a:endParaRPr lang="en-PH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The police officer signaled, “Stop, Mr. Driver!”</a:t>
                      </a: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The referee shouted, “Foul!    Ricky!  ”</a:t>
                      </a: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The athlete sighed, “I’m very tired</a:t>
                      </a:r>
                      <a:r>
                        <a:rPr lang="en-US" sz="1800" dirty="0" smtClean="0">
                          <a:effectLst/>
                        </a:rPr>
                        <a:t>!”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The conductor directed the singers, “Sing softer!”</a:t>
                      </a: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The ballet dancer expressed, “This is my best performance!”</a:t>
                      </a:r>
                      <a:endParaRPr lang="en-PH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PH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PH" sz="1800" dirty="0">
                        <a:effectLst/>
                      </a:endParaRPr>
                    </a:p>
                    <a:p>
                      <a:pPr marL="274320" marR="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B. 	Relayed/Reported Messages </a:t>
                      </a:r>
                      <a:endParaRPr lang="en-PH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smtClean="0">
                          <a:effectLst/>
                        </a:rPr>
                        <a:t>The </a:t>
                      </a:r>
                      <a:r>
                        <a:rPr lang="en-US" sz="1800" dirty="0">
                          <a:effectLst/>
                        </a:rPr>
                        <a:t>police officer signaled that Mr. Driver had to stop.</a:t>
                      </a: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smtClean="0">
                          <a:effectLst/>
                        </a:rPr>
                        <a:t>The </a:t>
                      </a:r>
                      <a:r>
                        <a:rPr lang="en-US" sz="1800" dirty="0">
                          <a:effectLst/>
                        </a:rPr>
                        <a:t>referee shouted that Ricky was foul.</a:t>
                      </a: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smtClean="0">
                          <a:effectLst/>
                        </a:rPr>
                        <a:t>The </a:t>
                      </a:r>
                      <a:r>
                        <a:rPr lang="en-US" sz="1800" dirty="0">
                          <a:effectLst/>
                        </a:rPr>
                        <a:t>athlete sighed that he was tired.</a:t>
                      </a: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smtClean="0">
                          <a:effectLst/>
                        </a:rPr>
                        <a:t>The </a:t>
                      </a:r>
                      <a:r>
                        <a:rPr lang="en-US" sz="1800" dirty="0">
                          <a:effectLst/>
                        </a:rPr>
                        <a:t>conductor directed the singers to sing softer.</a:t>
                      </a:r>
                      <a:endParaRPr lang="en-PH" sz="18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smtClean="0">
                          <a:effectLst/>
                        </a:rPr>
                        <a:t>The </a:t>
                      </a:r>
                      <a:r>
                        <a:rPr lang="en-US" sz="1800" dirty="0">
                          <a:effectLst/>
                        </a:rPr>
                        <a:t>ballet dancer expressed that it was her best performance.</a:t>
                      </a:r>
                      <a:endParaRPr lang="en-PH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PH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2962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sz="2800" b="1" dirty="0" smtClean="0"/>
              <a:t>1. </a:t>
            </a:r>
            <a:r>
              <a:rPr lang="en-PH" sz="2800" b="1" dirty="0"/>
              <a:t>He said, ‘Let’s wait for her return</a:t>
            </a:r>
            <a:r>
              <a:rPr lang="en-PH" sz="2800" b="1" dirty="0" smtClean="0"/>
              <a:t>.’</a:t>
            </a:r>
          </a:p>
          <a:p>
            <a:pPr marL="0" indent="0">
              <a:buNone/>
            </a:pPr>
            <a:r>
              <a:rPr lang="en-PH" sz="2800" b="1" dirty="0"/>
              <a:t> </a:t>
            </a:r>
            <a:r>
              <a:rPr lang="en-PH" sz="2800" u="sng" dirty="0">
                <a:solidFill>
                  <a:srgbClr val="FF0000"/>
                </a:solidFill>
              </a:rPr>
              <a:t>He proposed that they should wait for her return.</a:t>
            </a:r>
          </a:p>
          <a:p>
            <a:pPr marL="0" indent="0">
              <a:buNone/>
            </a:pPr>
            <a:r>
              <a:rPr lang="en-PH" sz="2800" b="1" dirty="0" smtClean="0"/>
              <a:t> 2.Alice </a:t>
            </a:r>
            <a:r>
              <a:rPr lang="en-PH" sz="2800" b="1" dirty="0"/>
              <a:t>said, ‘How clever I am</a:t>
            </a:r>
            <a:r>
              <a:rPr lang="en-PH" sz="2800" b="1" dirty="0" smtClean="0"/>
              <a:t>!’</a:t>
            </a:r>
          </a:p>
          <a:p>
            <a:pPr marL="0" indent="0">
              <a:buNone/>
            </a:pPr>
            <a:r>
              <a:rPr lang="en-PH" sz="2800" u="sng" dirty="0">
                <a:solidFill>
                  <a:srgbClr val="FF0000"/>
                </a:solidFill>
              </a:rPr>
              <a:t>Alice exclaimed how clever she was.</a:t>
            </a:r>
            <a:endParaRPr lang="en-PH" sz="2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PH" sz="2800" b="1" dirty="0" smtClean="0"/>
              <a:t>3.. </a:t>
            </a:r>
            <a:r>
              <a:rPr lang="en-PH" sz="2800" b="1" dirty="0"/>
              <a:t>‘Which way did she go?’ asked the young man</a:t>
            </a:r>
            <a:r>
              <a:rPr lang="en-PH" sz="2800" b="1" dirty="0" smtClean="0"/>
              <a:t>.</a:t>
            </a:r>
          </a:p>
          <a:p>
            <a:pPr marL="0" indent="0">
              <a:buNone/>
            </a:pPr>
            <a:r>
              <a:rPr lang="en-PH" sz="2800" dirty="0"/>
              <a:t> </a:t>
            </a:r>
            <a:r>
              <a:rPr lang="en-PH" sz="2800" u="sng" dirty="0">
                <a:solidFill>
                  <a:srgbClr val="FF0000"/>
                </a:solidFill>
              </a:rPr>
              <a:t>The young man asked which way she had </a:t>
            </a:r>
            <a:r>
              <a:rPr lang="en-PH" sz="2800" u="sng" dirty="0" smtClean="0">
                <a:solidFill>
                  <a:srgbClr val="FF0000"/>
                </a:solidFill>
              </a:rPr>
              <a:t>gone.</a:t>
            </a:r>
            <a:endParaRPr lang="en-PH" sz="2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PH" sz="2800" b="1" dirty="0" smtClean="0"/>
              <a:t> 4.He </a:t>
            </a:r>
            <a:r>
              <a:rPr lang="en-PH" sz="2800" b="1" dirty="0"/>
              <a:t>said to me, ‘Where are you going</a:t>
            </a:r>
            <a:r>
              <a:rPr lang="en-PH" sz="2800" b="1" dirty="0" smtClean="0"/>
              <a:t>?’</a:t>
            </a:r>
          </a:p>
          <a:p>
            <a:pPr marL="0" indent="0">
              <a:buNone/>
            </a:pPr>
            <a:r>
              <a:rPr lang="en-PH" sz="2800" u="sng" dirty="0">
                <a:solidFill>
                  <a:srgbClr val="FF0000"/>
                </a:solidFill>
              </a:rPr>
              <a:t>He asked me where I was </a:t>
            </a:r>
            <a:r>
              <a:rPr lang="en-PH" sz="2800" u="sng" dirty="0" smtClean="0">
                <a:solidFill>
                  <a:srgbClr val="FF0000"/>
                </a:solidFill>
              </a:rPr>
              <a:t>going.</a:t>
            </a:r>
            <a:endParaRPr lang="en-PH" sz="2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PH" sz="2800" b="1" dirty="0" smtClean="0"/>
              <a:t> 5.‘Please </a:t>
            </a:r>
            <a:r>
              <a:rPr lang="en-PH" sz="2800" b="1" dirty="0"/>
              <a:t>wait here till I return,’ she told him</a:t>
            </a:r>
            <a:r>
              <a:rPr lang="en-PH" dirty="0"/>
              <a:t>.</a:t>
            </a:r>
          </a:p>
          <a:p>
            <a:pPr marL="0" indent="0">
              <a:buNone/>
            </a:pPr>
            <a:r>
              <a:rPr lang="en-PH" dirty="0"/>
              <a:t> </a:t>
            </a:r>
            <a:r>
              <a:rPr lang="en-PH" u="sng" dirty="0">
                <a:solidFill>
                  <a:srgbClr val="FF0000"/>
                </a:solidFill>
              </a:rPr>
              <a:t>She requested them to wait there till she returned.</a:t>
            </a:r>
            <a:endParaRPr lang="en-PH" u="sng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09472"/>
          </a:xfrm>
        </p:spPr>
        <p:txBody>
          <a:bodyPr>
            <a:noAutofit/>
          </a:bodyPr>
          <a:lstStyle/>
          <a:p>
            <a:r>
              <a:rPr lang="en-PH" sz="2800" b="1" dirty="0" smtClean="0"/>
              <a:t>Change </a:t>
            </a:r>
            <a:r>
              <a:rPr lang="en-PH" sz="2800" b="1" dirty="0"/>
              <a:t>the following into indirect speech.</a:t>
            </a:r>
            <a:r>
              <a:rPr lang="en-PH" sz="2800" dirty="0"/>
              <a:t/>
            </a:r>
            <a:br>
              <a:rPr lang="en-PH" sz="2800" dirty="0"/>
            </a:br>
            <a:endParaRPr lang="en-PH" sz="2800" dirty="0"/>
          </a:p>
        </p:txBody>
      </p:sp>
    </p:spTree>
    <p:extLst>
      <p:ext uri="{BB962C8B-B14F-4D97-AF65-F5344CB8AC3E}">
        <p14:creationId xmlns:p14="http://schemas.microsoft.com/office/powerpoint/2010/main" val="411638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1295400"/>
            <a:ext cx="8534399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dirty="0" smtClean="0"/>
              <a:t>1.The </a:t>
            </a:r>
            <a:r>
              <a:rPr lang="en-PH" dirty="0"/>
              <a:t>girl said, ‘It gives me great pleasure to be here this evening</a:t>
            </a:r>
            <a:r>
              <a:rPr lang="en-PH" dirty="0" smtClean="0"/>
              <a:t>.’</a:t>
            </a:r>
          </a:p>
          <a:p>
            <a:pPr marL="0" indent="0">
              <a:buNone/>
            </a:pPr>
            <a:r>
              <a:rPr lang="en-PH" sz="2000" u="sng" dirty="0"/>
              <a:t>The girl said that it gave her great pleasure to be there that evening.</a:t>
            </a:r>
          </a:p>
          <a:p>
            <a:pPr marL="0" indent="0">
              <a:buNone/>
            </a:pPr>
            <a:r>
              <a:rPr lang="en-PH" dirty="0" smtClean="0"/>
              <a:t>2</a:t>
            </a:r>
            <a:r>
              <a:rPr lang="en-PH" dirty="0"/>
              <a:t>. The man said, ‘I must go as soon as possible</a:t>
            </a:r>
            <a:r>
              <a:rPr lang="en-PH" dirty="0" smtClean="0"/>
              <a:t>.’</a:t>
            </a:r>
          </a:p>
          <a:p>
            <a:pPr marL="0" indent="0">
              <a:buNone/>
            </a:pPr>
            <a:r>
              <a:rPr lang="en-PH" u="sng" dirty="0"/>
              <a:t>The man said that he must go as soon as possible.</a:t>
            </a:r>
          </a:p>
          <a:p>
            <a:pPr marL="0" indent="0">
              <a:buNone/>
            </a:pPr>
            <a:r>
              <a:rPr lang="en-PH" dirty="0" smtClean="0"/>
              <a:t>3</a:t>
            </a:r>
            <a:r>
              <a:rPr lang="en-PH" dirty="0"/>
              <a:t>. She said, ‘I don’t want to see any of you; go away</a:t>
            </a:r>
            <a:r>
              <a:rPr lang="en-PH" dirty="0" smtClean="0"/>
              <a:t>.’</a:t>
            </a:r>
          </a:p>
          <a:p>
            <a:pPr marL="0" indent="0">
              <a:buNone/>
            </a:pPr>
            <a:r>
              <a:rPr lang="en-PH" u="sng" dirty="0"/>
              <a:t>She said that she did not want to see any of them and asked them to go away.</a:t>
            </a:r>
          </a:p>
          <a:p>
            <a:pPr marL="0" indent="0">
              <a:buNone/>
            </a:pPr>
            <a:r>
              <a:rPr lang="en-PH" dirty="0" smtClean="0"/>
              <a:t>4</a:t>
            </a:r>
            <a:r>
              <a:rPr lang="en-PH" dirty="0"/>
              <a:t>. The teacher says, ‘If you work hard, you will pass</a:t>
            </a:r>
            <a:r>
              <a:rPr lang="en-PH" dirty="0" smtClean="0"/>
              <a:t>.’</a:t>
            </a:r>
          </a:p>
          <a:p>
            <a:pPr marL="0" indent="0">
              <a:buNone/>
            </a:pPr>
            <a:r>
              <a:rPr lang="en-PH" u="sng" dirty="0"/>
              <a:t>The teacher says that if you work hard you will pass.</a:t>
            </a:r>
          </a:p>
          <a:p>
            <a:pPr marL="0" indent="0">
              <a:buNone/>
            </a:pPr>
            <a:r>
              <a:rPr lang="en-PH" dirty="0" smtClean="0"/>
              <a:t>5</a:t>
            </a:r>
            <a:r>
              <a:rPr lang="en-PH" dirty="0"/>
              <a:t>. He said, ‘I have won.’</a:t>
            </a:r>
          </a:p>
          <a:p>
            <a:pPr marL="0" indent="0">
              <a:buNone/>
            </a:pPr>
            <a:r>
              <a:rPr lang="en-PH" u="sng" dirty="0" smtClean="0"/>
              <a:t>He </a:t>
            </a:r>
            <a:r>
              <a:rPr lang="en-PH" u="sng" dirty="0"/>
              <a:t>said that he had won.</a:t>
            </a:r>
          </a:p>
          <a:p>
            <a:pPr marL="0" indent="0">
              <a:buNone/>
            </a:pPr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5272"/>
          </a:xfrm>
        </p:spPr>
        <p:txBody>
          <a:bodyPr>
            <a:normAutofit fontScale="90000"/>
          </a:bodyPr>
          <a:lstStyle/>
          <a:p>
            <a:r>
              <a:rPr lang="en-PH" b="1" dirty="0" smtClean="0"/>
              <a:t>Change the following into indirect speech.</a:t>
            </a:r>
            <a:r>
              <a:rPr lang="en-PH" dirty="0" smtClean="0"/>
              <a:t/>
            </a:r>
            <a:br>
              <a:rPr lang="en-PH" dirty="0" smtClean="0"/>
            </a:b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4868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PH" sz="3200" dirty="0" smtClean="0"/>
              <a:t>1</a:t>
            </a:r>
            <a:r>
              <a:rPr lang="en-PH" sz="3200" dirty="0"/>
              <a:t>.    ‘What do you want?’ she asked him.</a:t>
            </a:r>
            <a:br>
              <a:rPr lang="en-PH" sz="3200" dirty="0"/>
            </a:br>
            <a:r>
              <a:rPr lang="en-PH" sz="3200" dirty="0"/>
              <a:t>2.    ‘Are you coming with us?’ he asked me.</a:t>
            </a:r>
            <a:br>
              <a:rPr lang="en-PH" sz="3200" dirty="0"/>
            </a:br>
            <a:r>
              <a:rPr lang="en-PH" sz="3200" dirty="0"/>
              <a:t>3.    He asked, ‘When do you intend to make the payment?’</a:t>
            </a:r>
            <a:br>
              <a:rPr lang="en-PH" sz="3200" dirty="0"/>
            </a:br>
            <a:r>
              <a:rPr lang="en-PH" sz="3200" dirty="0"/>
              <a:t>4.    ‘Do you come from China?’ said the prince to the girl.</a:t>
            </a:r>
            <a:br>
              <a:rPr lang="en-PH" sz="3200" dirty="0"/>
            </a:br>
            <a:r>
              <a:rPr lang="en-PH" sz="3200" dirty="0"/>
              <a:t>5.    The poor man exclaimed, ‘Will none of you help me?’</a:t>
            </a:r>
            <a:br>
              <a:rPr lang="en-PH" sz="3200" dirty="0"/>
            </a:br>
            <a:endParaRPr lang="en-PH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PH" sz="2800" dirty="0"/>
              <a:t>A</a:t>
            </a:r>
            <a:r>
              <a:rPr lang="en-PH" sz="2800" dirty="0" smtClean="0"/>
              <a:t>ssignment: </a:t>
            </a:r>
            <a:br>
              <a:rPr lang="en-PH" sz="2800" dirty="0" smtClean="0"/>
            </a:br>
            <a:r>
              <a:rPr lang="en-PH" sz="2800" b="1" dirty="0" smtClean="0"/>
              <a:t>Turn </a:t>
            </a:r>
            <a:r>
              <a:rPr lang="en-PH" sz="2800" b="1" dirty="0"/>
              <a:t>the following sentences into indirect speech.</a:t>
            </a:r>
            <a:r>
              <a:rPr lang="en-PH" sz="2800" dirty="0"/>
              <a:t/>
            </a:r>
            <a:br>
              <a:rPr lang="en-PH" sz="2800" dirty="0"/>
            </a:br>
            <a:endParaRPr lang="en-PH" sz="2800" dirty="0"/>
          </a:p>
        </p:txBody>
      </p:sp>
    </p:spTree>
    <p:extLst>
      <p:ext uri="{BB962C8B-B14F-4D97-AF65-F5344CB8AC3E}">
        <p14:creationId xmlns:p14="http://schemas.microsoft.com/office/powerpoint/2010/main" val="197934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sz="2800" dirty="0" smtClean="0"/>
              <a:t>1. She </a:t>
            </a:r>
            <a:r>
              <a:rPr lang="en-PH" sz="2800" dirty="0"/>
              <a:t>asked him what he wanted.</a:t>
            </a:r>
            <a:r>
              <a:rPr lang="en-PH" sz="2800" dirty="0"/>
              <a:t/>
            </a:r>
            <a:br>
              <a:rPr lang="en-PH" sz="2800" dirty="0"/>
            </a:br>
            <a:r>
              <a:rPr lang="en-PH" sz="2800" dirty="0"/>
              <a:t>2.    He asked me if I was coming/going with them.</a:t>
            </a:r>
            <a:r>
              <a:rPr lang="en-PH" sz="2800" dirty="0"/>
              <a:t/>
            </a:r>
            <a:br>
              <a:rPr lang="en-PH" sz="2800" dirty="0"/>
            </a:br>
            <a:r>
              <a:rPr lang="en-PH" sz="2800" dirty="0"/>
              <a:t>3.    He enquired when I/he/she intended to make the payment.</a:t>
            </a:r>
            <a:r>
              <a:rPr lang="en-PH" sz="2800" dirty="0"/>
              <a:t/>
            </a:r>
            <a:br>
              <a:rPr lang="en-PH" sz="2800" dirty="0"/>
            </a:br>
            <a:r>
              <a:rPr lang="en-PH" sz="2800" dirty="0"/>
              <a:t>4.    The prince asked the girl if she came from China.</a:t>
            </a:r>
            <a:r>
              <a:rPr lang="en-PH" sz="2800" dirty="0"/>
              <a:t/>
            </a:r>
            <a:br>
              <a:rPr lang="en-PH" sz="2800" dirty="0"/>
            </a:br>
            <a:r>
              <a:rPr lang="en-PH" sz="2800" dirty="0"/>
              <a:t>5.    The poor man exclaimed whether none of them would help </a:t>
            </a:r>
            <a:r>
              <a:rPr lang="en-PH" sz="2800" dirty="0" smtClean="0"/>
              <a:t>him.</a:t>
            </a:r>
            <a:r>
              <a:rPr lang="en-PH" sz="2800" dirty="0"/>
              <a:t/>
            </a:r>
            <a:br>
              <a:rPr lang="en-PH" sz="2800" dirty="0"/>
            </a:b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Answer: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74360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Message Relay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8195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Unlocking of Difficult Terms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118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Let’s Boogie!!!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7887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614633"/>
              </p:ext>
            </p:extLst>
          </p:nvPr>
        </p:nvGraphicFramePr>
        <p:xfrm>
          <a:off x="609596" y="685798"/>
          <a:ext cx="7924803" cy="5638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91187"/>
                <a:gridCol w="792624"/>
                <a:gridCol w="792624"/>
                <a:gridCol w="792624"/>
                <a:gridCol w="792624"/>
                <a:gridCol w="792624"/>
                <a:gridCol w="792624"/>
                <a:gridCol w="792624"/>
                <a:gridCol w="792624"/>
                <a:gridCol w="792624"/>
              </a:tblGrid>
              <a:tr h="56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Q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K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B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I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Z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H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U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U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P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I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I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29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I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U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R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T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I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K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H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F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R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U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Y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P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T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Q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W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U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T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R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T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R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I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P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X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P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G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Y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U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T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U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B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R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I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U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Q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I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I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R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T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</a:t>
                      </a:r>
                      <a:endParaRPr lang="en-PH" sz="2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</a:t>
                      </a:r>
                      <a:endParaRPr lang="en-PH" sz="2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189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Words in the </a:t>
            </a:r>
            <a:r>
              <a:rPr lang="en-US" dirty="0" smtClean="0"/>
              <a:t>Box!     </a:t>
            </a:r>
            <a:r>
              <a:rPr lang="en-US" dirty="0"/>
              <a:t>PTS</a:t>
            </a:r>
            <a:endParaRPr lang="en-PH" dirty="0"/>
          </a:p>
          <a:p>
            <a:pPr marL="0" indent="0">
              <a:buNone/>
            </a:pPr>
            <a:r>
              <a:rPr lang="en-US" dirty="0"/>
              <a:t>Quotation			3</a:t>
            </a:r>
            <a:endParaRPr lang="en-PH" dirty="0"/>
          </a:p>
          <a:p>
            <a:pPr marL="0" indent="0">
              <a:buNone/>
            </a:pPr>
            <a:r>
              <a:rPr lang="en-US" dirty="0"/>
              <a:t>Discourse			2</a:t>
            </a:r>
            <a:endParaRPr lang="en-PH" dirty="0"/>
          </a:p>
          <a:p>
            <a:pPr marL="0" indent="0">
              <a:buNone/>
            </a:pPr>
            <a:r>
              <a:rPr lang="en-US" dirty="0"/>
              <a:t>Reply				2</a:t>
            </a:r>
            <a:endParaRPr lang="en-PH" dirty="0"/>
          </a:p>
          <a:p>
            <a:pPr marL="0" indent="0">
              <a:buNone/>
            </a:pPr>
            <a:r>
              <a:rPr lang="en-US" dirty="0"/>
              <a:t>Speech			</a:t>
            </a:r>
            <a:r>
              <a:rPr lang="en-US" dirty="0" smtClean="0"/>
              <a:t>1</a:t>
            </a:r>
            <a:endParaRPr lang="en-PH" dirty="0"/>
          </a:p>
          <a:p>
            <a:pPr marL="0" indent="0">
              <a:buNone/>
            </a:pPr>
            <a:r>
              <a:rPr lang="en-US" dirty="0"/>
              <a:t>Direct			</a:t>
            </a:r>
            <a:r>
              <a:rPr lang="en-US" dirty="0" smtClean="0"/>
              <a:t>1</a:t>
            </a:r>
            <a:endParaRPr lang="en-PH" dirty="0"/>
          </a:p>
          <a:p>
            <a:pPr marL="0" indent="0">
              <a:buNone/>
            </a:pPr>
            <a:r>
              <a:rPr lang="en-US" dirty="0"/>
              <a:t>Indirect			</a:t>
            </a:r>
            <a:r>
              <a:rPr lang="en-US" u="sng" dirty="0" smtClean="0"/>
              <a:t>1</a:t>
            </a:r>
            <a:endParaRPr lang="en-PH" u="sng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smtClean="0"/>
              <a:t>	10</a:t>
            </a:r>
            <a:endParaRPr lang="en-P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7498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971800"/>
          </a:xfrm>
        </p:spPr>
        <p:txBody>
          <a:bodyPr>
            <a:normAutofit/>
          </a:bodyPr>
          <a:lstStyle/>
          <a:p>
            <a:r>
              <a:rPr lang="en-PH" dirty="0" smtClean="0"/>
              <a:t>Base from the body language activity, tell the message of the pictures. 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0184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4724400" cy="588851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198120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3200" dirty="0" smtClean="0"/>
              <a:t>The police officer signalled that Mr Driver had to stop.</a:t>
            </a:r>
            <a:endParaRPr lang="en-PH" sz="3200" dirty="0"/>
          </a:p>
        </p:txBody>
      </p:sp>
    </p:spTree>
    <p:extLst>
      <p:ext uri="{BB962C8B-B14F-4D97-AF65-F5344CB8AC3E}">
        <p14:creationId xmlns:p14="http://schemas.microsoft.com/office/powerpoint/2010/main" val="7817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57200"/>
            <a:ext cx="4267200" cy="448153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0"/>
            <a:ext cx="8229600" cy="1252728"/>
          </a:xfrm>
        </p:spPr>
        <p:txBody>
          <a:bodyPr>
            <a:normAutofit/>
          </a:bodyPr>
          <a:lstStyle/>
          <a:p>
            <a:pPr lvl="0"/>
            <a:r>
              <a:rPr lang="en-US" sz="3200" dirty="0">
                <a:solidFill>
                  <a:srgbClr val="FF0000"/>
                </a:solidFill>
              </a:rPr>
              <a:t>The referee shouted that Ricky was foul.</a:t>
            </a:r>
            <a:endParaRPr lang="en-PH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1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</TotalTime>
  <Words>465</Words>
  <Application>Microsoft Office PowerPoint</Application>
  <PresentationFormat>On-screen Show (4:3)</PresentationFormat>
  <Paragraphs>178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Waveform</vt:lpstr>
      <vt:lpstr>Using Direct And Indirect Discourse </vt:lpstr>
      <vt:lpstr>Message Relay</vt:lpstr>
      <vt:lpstr>Unlocking of Difficult Terms</vt:lpstr>
      <vt:lpstr>Let’s Boogie!!!</vt:lpstr>
      <vt:lpstr>PowerPoint Presentation</vt:lpstr>
      <vt:lpstr>PowerPoint Presentation</vt:lpstr>
      <vt:lpstr>Base from the body language activity, tell the message of the pictures. </vt:lpstr>
      <vt:lpstr>PowerPoint Presentation</vt:lpstr>
      <vt:lpstr>The referee shouted that Ricky was foul.</vt:lpstr>
      <vt:lpstr>The ballet dancer expressed that it was her best performance.</vt:lpstr>
      <vt:lpstr> The conductor directed the singers to sing softer. </vt:lpstr>
      <vt:lpstr>The athlete sighed that he was tired. </vt:lpstr>
      <vt:lpstr>PowerPoint Presentation</vt:lpstr>
      <vt:lpstr>PowerPoint Presentation</vt:lpstr>
      <vt:lpstr>PowerPoint Presentation</vt:lpstr>
      <vt:lpstr>Change the following into indirect speech. </vt:lpstr>
      <vt:lpstr>Change the following into indirect speech. </vt:lpstr>
      <vt:lpstr>Assignment:  Turn the following sentences into indirect speech. </vt:lpstr>
      <vt:lpstr>Answer: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Direct And Indirect Discourse</dc:title>
  <dc:creator>Ivy Pielago</dc:creator>
  <cp:lastModifiedBy>Ivy Pielago</cp:lastModifiedBy>
  <cp:revision>5</cp:revision>
  <dcterms:created xsi:type="dcterms:W3CDTF">2016-02-14T14:21:26Z</dcterms:created>
  <dcterms:modified xsi:type="dcterms:W3CDTF">2016-02-14T15:16:54Z</dcterms:modified>
</cp:coreProperties>
</file>